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77" r:id="rId3"/>
    <p:sldId id="328" r:id="rId4"/>
    <p:sldId id="298" r:id="rId5"/>
    <p:sldId id="282" r:id="rId6"/>
    <p:sldId id="329" r:id="rId7"/>
    <p:sldId id="307" r:id="rId8"/>
    <p:sldId id="308" r:id="rId9"/>
    <p:sldId id="306" r:id="rId10"/>
    <p:sldId id="310" r:id="rId11"/>
    <p:sldId id="311" r:id="rId12"/>
    <p:sldId id="312" r:id="rId13"/>
    <p:sldId id="314" r:id="rId14"/>
    <p:sldId id="313" r:id="rId15"/>
    <p:sldId id="309" r:id="rId16"/>
    <p:sldId id="315" r:id="rId17"/>
    <p:sldId id="318" r:id="rId18"/>
    <p:sldId id="319" r:id="rId19"/>
    <p:sldId id="323" r:id="rId20"/>
    <p:sldId id="324" r:id="rId21"/>
    <p:sldId id="325" r:id="rId22"/>
    <p:sldId id="326" r:id="rId23"/>
    <p:sldId id="327" r:id="rId24"/>
    <p:sldId id="299" r:id="rId25"/>
    <p:sldId id="316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817"/>
    <a:srgbClr val="0000FF"/>
    <a:srgbClr val="66FFFF"/>
    <a:srgbClr val="E81212"/>
    <a:srgbClr val="FFFFFF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3" autoAdjust="0"/>
    <p:restoredTop sz="99540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F38A-B08B-4653-89C1-31204A3115B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C642-BF3A-44BD-B90A-E690EE25B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3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5DCB-4E6E-48BA-9AFA-6F1C5A9520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5DCB-4E6E-48BA-9AFA-6F1C5A9520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7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E352-7209-4639-8AFA-A6D33E4B6E1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DA34-2243-43FD-99C1-2311949181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81576" y="358100"/>
            <a:ext cx="427610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F8C7F4-7A91-4AC4-9236-DDB19B89C629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906773" y="6786583"/>
            <a:ext cx="5879805" cy="71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580313"/>
            <a:ext cx="8115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СОГЛАСОВАНИЕ НАГРАДНЫХ ДОКУМЕНТОВ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ЭЛЕКТРОННОМ ВИДЕ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6078954"/>
            <a:ext cx="3298705" cy="3085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Казань, 2014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08720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ходатайства о награждении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45055" y="1722187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45055" y="3140968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45055" y="4077072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940152" y="1484784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За чьей подписью направляется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940152" y="2910135"/>
            <a:ext cx="2411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Кому направляется ходатайство о награждении (Премьер-министру РТ)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940152" y="3846239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Вид документа: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04656" y="5733256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 карточке документа необходимо прикрепить отсканированные документы и проект ходатайства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0" y="5341749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345055" y="4699411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940152" y="4468578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Тематика: как указано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2684" y="1290608"/>
            <a:ext cx="4752528" cy="5403730"/>
            <a:chOff x="462684" y="1218600"/>
            <a:chExt cx="4752528" cy="54037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684" y="1218600"/>
              <a:ext cx="4752528" cy="5403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1677863" y="1501410"/>
              <a:ext cx="3168352" cy="2880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77863" y="2938140"/>
              <a:ext cx="3168352" cy="2880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77863" y="3843444"/>
              <a:ext cx="1165945" cy="23362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86212" y="4284783"/>
              <a:ext cx="4705473" cy="105347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15816041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24771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листа согласования к ходатайству о награждении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54"/>
            <a:ext cx="6984775" cy="259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67544" y="2499286"/>
            <a:ext cx="0" cy="234882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1474" y="4861609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данном случае происходит межведомственное согласование, поэтому необходимо выставить отметку «Межведомственное»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01816" y="3912010"/>
            <a:ext cx="0" cy="10081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82042" y="4861609"/>
            <a:ext cx="484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Указываются последовательно участники согласования. Для того, чтобы список выглядел корректно, можно воспользоваться стрелками и подвинуть участников согласования вверх или вниз.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092280" y="3263938"/>
            <a:ext cx="0" cy="165618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7455829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78652"/>
            <a:ext cx="823275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ходатайства о награждении : пример возврата на доработку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2" y="1554716"/>
            <a:ext cx="4920606" cy="374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80112" y="1554716"/>
            <a:ext cx="3358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случае возврата документа на доработку ответственный исполнитель-инициатор ходатайства о награждении в муниципальном образовании должен создать новую версию (Версия 2 согласования наградных документов)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55" y="4704564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578276" y="5021680"/>
            <a:ext cx="266599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768046" y="4742012"/>
            <a:ext cx="659145" cy="575581"/>
            <a:chOff x="4674546" y="3541362"/>
            <a:chExt cx="1471331" cy="1471331"/>
          </a:xfrm>
        </p:grpSpPr>
        <p:pic>
          <p:nvPicPr>
            <p:cNvPr id="31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4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694094"/>
              <a:ext cx="1103145" cy="81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Прямая со стрелкой 32"/>
          <p:cNvCxnSpPr/>
          <p:nvPr/>
        </p:nvCxnSpPr>
        <p:spPr>
          <a:xfrm>
            <a:off x="6319627" y="5000530"/>
            <a:ext cx="266599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7945087" y="4742012"/>
            <a:ext cx="659145" cy="575581"/>
            <a:chOff x="6721166" y="3541362"/>
            <a:chExt cx="1471331" cy="1471331"/>
          </a:xfrm>
        </p:grpSpPr>
        <p:pic>
          <p:nvPicPr>
            <p:cNvPr id="35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6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35" y="3686264"/>
              <a:ext cx="1092992" cy="83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Соединительная линия уступом 36"/>
          <p:cNvCxnSpPr/>
          <p:nvPr/>
        </p:nvCxnSpPr>
        <p:spPr>
          <a:xfrm rot="10800000" flipV="1">
            <a:off x="5253065" y="5443148"/>
            <a:ext cx="712557" cy="576064"/>
          </a:xfrm>
          <a:prstGeom prst="bentConnector3">
            <a:avLst>
              <a:gd name="adj1" fmla="val 2600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21090" y="6094457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580112" y="2778852"/>
            <a:ext cx="3358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 в муниципальном образовании должен предварительно отработать все замечания с представителем предприятия награждаемого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645441" y="5328122"/>
            <a:ext cx="2292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2 версия документа на согласование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6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9" y="5515156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41153407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12474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Отказ заявителю в представлении к награждению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77" y="2795661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56190" y="3430161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95536" y="1887215"/>
            <a:ext cx="68071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Отказ заявителю оформляется на бумаге и подписывается главой муниципального образования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25609" y="3112911"/>
            <a:ext cx="219122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user\Downloads\1390310406_Dele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38" y="2767853"/>
            <a:ext cx="321568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9" y="2770820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69707138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095003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Успешное согласование наградного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/>
        </p:blipFill>
        <p:spPr bwMode="auto">
          <a:xfrm>
            <a:off x="371474" y="1599060"/>
            <a:ext cx="7172325" cy="211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4581128"/>
            <a:ext cx="17811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274913" y="3869706"/>
            <a:ext cx="0" cy="59921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9752" y="4581128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После завершения процесса согласования наградных документов необходимо зарегистрировать исходящий документ в электронном виде в блоке «Исходящие документы», ссылка «Без номеров». 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После регистрации в муниципальном образовании, документ поступит на регистрацию входящего документа в Кабинет Министров РТ. 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26651375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" y="1196752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Дальнейший процесс рассмотрения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986005"/>
            <a:ext cx="775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АКМ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2717361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138361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2" y="25649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23356" y="2704184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Регистрация входящего ходатайства о награждении с комплектом наградных документов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38" y="5286488"/>
            <a:ext cx="1378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Исполнитель в АКМ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287381" y="3486979"/>
            <a:ext cx="0" cy="89215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023356" y="487098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Подготовка в электронном виде проекта представления к награде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flipV="1">
            <a:off x="1152312" y="2930021"/>
            <a:ext cx="4211776" cy="2731228"/>
          </a:xfrm>
          <a:prstGeom prst="bentConnector3">
            <a:avLst>
              <a:gd name="adj1" fmla="val 90487"/>
            </a:avLst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:\Users\user\Downloads\1390311112_Businessma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1" y="4617629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004048" y="3138361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Премьер-министр РТ</a:t>
            </a:r>
          </a:p>
        </p:txBody>
      </p:sp>
      <p:pic>
        <p:nvPicPr>
          <p:cNvPr id="10245" name="Picture 5" descr="C:\Users\user\Downloads\1390311776_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24" y="260338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07" y="267886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548212" y="2601672"/>
            <a:ext cx="2200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Подписание представления к награде в электронном виде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30369" y="3486979"/>
            <a:ext cx="0" cy="89215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61455" y="4949305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9" name="Picture 3" descr="N:\ПО СОТРУДНИКАМ\Леонид Запечельнюк\кортинки\chuv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0" y="2475202"/>
            <a:ext cx="627944" cy="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0427302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" y="1176557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Дальнейший процесс рассмотрения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728" y="1965810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2697166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118166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2" y="25447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23356" y="268398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Регистрация представления к награде с комплектов наградных документов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782055"/>
            <a:ext cx="1470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Отдел наград в АП РТ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287295" y="3466784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046974" y="3703012"/>
            <a:ext cx="2808312" cy="4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Подготовка проекта Указа Президента РТ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 flipH="1" flipV="1">
            <a:off x="4540218" y="3163751"/>
            <a:ext cx="1215696" cy="432049"/>
          </a:xfrm>
          <a:prstGeom prst="bentConnector3">
            <a:avLst>
              <a:gd name="adj1" fmla="val 99969"/>
            </a:avLst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3320" y="5111606"/>
            <a:ext cx="1005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Президент РТ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046974" y="4559265"/>
            <a:ext cx="2200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Подписание Указа Президента РТ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31257" y="1965809"/>
            <a:ext cx="65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Архив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" name="Picture 4" descr="C:\Users\user\Downloads\1387892559_lic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95" y="4516033"/>
            <a:ext cx="566965" cy="5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21" y="5111606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1390312036_administrat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" y="4525830"/>
            <a:ext cx="607209" cy="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1287295" y="4097132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436871" y="4097132"/>
            <a:ext cx="0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580112" y="2683989"/>
            <a:ext cx="33843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Сдача в архив на основании Приказа Минкультуры РФ в ред. от 16.02.2009г. № 68: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Распечатанный согласованный в электронном виде пакет наградных документов с пометкой «Копия документа на правах оригинала»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Распечатанный подписанный в электронном виде документ «Представление к награде» с пометкой «Копия электронного документа на правах оригинала»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Доверенность,  подтверждающая право заверения копий документов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Оригинал подписанного собственноручно Указа Президента РТ</a:t>
            </a:r>
          </a:p>
        </p:txBody>
      </p:sp>
      <p:sp>
        <p:nvSpPr>
          <p:cNvPr id="28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6726698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815953" y="2492896"/>
            <a:ext cx="771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СОГЛАСОВАНИЕ </a:t>
            </a:r>
            <a:endParaRPr lang="ru-RU" sz="3600" spc="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3600" spc="300" dirty="0" smtClean="0">
                <a:solidFill>
                  <a:srgbClr val="FF7817"/>
                </a:solidFill>
              </a:rPr>
              <a:t>ФЕДЕРАЛЬНЫХ </a:t>
            </a:r>
            <a:r>
              <a:rPr lang="ru-RU" sz="3600" spc="300" dirty="0" smtClean="0">
                <a:solidFill>
                  <a:schemeClr val="accent3">
                    <a:lumMod val="75000"/>
                  </a:schemeClr>
                </a:solidFill>
              </a:rPr>
              <a:t>НАГРАД</a:t>
            </a:r>
            <a:endParaRPr lang="ru-RU" sz="3600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29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Группа 138"/>
          <p:cNvGrpSpPr/>
          <p:nvPr/>
        </p:nvGrpSpPr>
        <p:grpSpPr>
          <a:xfrm>
            <a:off x="5852462" y="3830986"/>
            <a:ext cx="667674" cy="598555"/>
            <a:chOff x="777548" y="4835423"/>
            <a:chExt cx="740808" cy="776308"/>
          </a:xfrm>
        </p:grpSpPr>
        <p:pic>
          <p:nvPicPr>
            <p:cNvPr id="14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14"/>
          <p:cNvSpPr/>
          <p:nvPr/>
        </p:nvSpPr>
        <p:spPr>
          <a:xfrm>
            <a:off x="1331640" y="244467"/>
            <a:ext cx="217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НА БУМАГЕ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14"/>
          <p:cNvSpPr/>
          <p:nvPr/>
        </p:nvSpPr>
        <p:spPr>
          <a:xfrm>
            <a:off x="4835571" y="238842"/>
            <a:ext cx="415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В ЭЛЕКТРОННОМ ВИДЕ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502320" y="603000"/>
            <a:ext cx="0" cy="5652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93" y="417453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52" y="3193276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7" y="2132481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Группа 112"/>
          <p:cNvGrpSpPr/>
          <p:nvPr/>
        </p:nvGrpSpPr>
        <p:grpSpPr>
          <a:xfrm>
            <a:off x="5209119" y="5445571"/>
            <a:ext cx="667674" cy="598555"/>
            <a:chOff x="777548" y="4835423"/>
            <a:chExt cx="740808" cy="776308"/>
          </a:xfrm>
        </p:grpSpPr>
        <p:pic>
          <p:nvPicPr>
            <p:cNvPr id="11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2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1" y="216092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218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4644140" y="5973726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142327" y="2719953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445590" y="5021595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Глава МО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586082" y="55912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</a:t>
            </a:r>
          </a:p>
        </p:txBody>
      </p:sp>
      <p:cxnSp>
        <p:nvCxnSpPr>
          <p:cNvPr id="156" name="Прямая со стрелкой 155"/>
          <p:cNvCxnSpPr/>
          <p:nvPr/>
        </p:nvCxnSpPr>
        <p:spPr>
          <a:xfrm flipV="1">
            <a:off x="5209119" y="4874871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5793517" y="3024812"/>
            <a:ext cx="831335" cy="9976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V="1">
            <a:off x="8168553" y="4278459"/>
            <a:ext cx="0" cy="33599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6629183" y="4920516"/>
            <a:ext cx="942743" cy="2251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8" y="25305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02" y="531534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6818412" y="989575"/>
            <a:ext cx="232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Полпред РФ в ПФО в г. Нижний Новгород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+ ГФИ по РТ</a:t>
            </a:r>
          </a:p>
        </p:txBody>
      </p:sp>
      <p:pic>
        <p:nvPicPr>
          <p:cNvPr id="164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8" y="475151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0" name="Прямая со стрелкой 169"/>
          <p:cNvCxnSpPr/>
          <p:nvPr/>
        </p:nvCxnSpPr>
        <p:spPr>
          <a:xfrm flipH="1">
            <a:off x="6540069" y="3686795"/>
            <a:ext cx="968569" cy="2783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7321014" y="1649876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2" y="5453499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extBox 173"/>
          <p:cNvSpPr txBox="1"/>
          <p:nvPr/>
        </p:nvSpPr>
        <p:spPr>
          <a:xfrm>
            <a:off x="5480639" y="5981474"/>
            <a:ext cx="19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Согласие на обработку персональных данных</a:t>
            </a:r>
          </a:p>
        </p:txBody>
      </p:sp>
      <p:pic>
        <p:nvPicPr>
          <p:cNvPr id="175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62" y="41823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64" y="476213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64" y="32081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2838598" y="4016097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pic>
        <p:nvPicPr>
          <p:cNvPr id="8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7" y="417453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56" y="3193276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1" y="2132481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/>
          <p:cNvGrpSpPr/>
          <p:nvPr/>
        </p:nvGrpSpPr>
        <p:grpSpPr>
          <a:xfrm>
            <a:off x="626923" y="5445571"/>
            <a:ext cx="667674" cy="598555"/>
            <a:chOff x="777548" y="4835423"/>
            <a:chExt cx="740808" cy="776308"/>
          </a:xfrm>
        </p:grpSpPr>
        <p:pic>
          <p:nvPicPr>
            <p:cNvPr id="8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1122047" y="4448024"/>
            <a:ext cx="667674" cy="598555"/>
            <a:chOff x="777548" y="4835423"/>
            <a:chExt cx="740808" cy="776308"/>
          </a:xfrm>
        </p:grpSpPr>
        <p:pic>
          <p:nvPicPr>
            <p:cNvPr id="8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3307550" y="3534669"/>
            <a:ext cx="667674" cy="598555"/>
            <a:chOff x="777548" y="4835423"/>
            <a:chExt cx="740808" cy="776308"/>
          </a:xfrm>
        </p:grpSpPr>
        <p:pic>
          <p:nvPicPr>
            <p:cNvPr id="9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2674952" y="2164995"/>
            <a:ext cx="667674" cy="598555"/>
            <a:chOff x="777548" y="4835423"/>
            <a:chExt cx="740808" cy="776308"/>
          </a:xfrm>
        </p:grpSpPr>
        <p:pic>
          <p:nvPicPr>
            <p:cNvPr id="9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87" y="3190489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35" y="216092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486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02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196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61944" y="5973726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60131" y="2719953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63394" y="5021595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Глава МО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19058" y="55912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</a:t>
            </a:r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626923" y="4874871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1235473" y="3099318"/>
            <a:ext cx="831335" cy="99762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3586357" y="4278459"/>
            <a:ext cx="0" cy="33599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2046987" y="4920516"/>
            <a:ext cx="942743" cy="22514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81" y="25384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6" y="531534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2236216" y="989575"/>
            <a:ext cx="232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Полпред РФ в ПФО в г. Нижний Новгород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+ ГФИ по РТ</a:t>
            </a:r>
          </a:p>
        </p:txBody>
      </p:sp>
      <p:pic>
        <p:nvPicPr>
          <p:cNvPr id="124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73" y="412645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12" y="475151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Группа 125"/>
          <p:cNvGrpSpPr/>
          <p:nvPr/>
        </p:nvGrpSpPr>
        <p:grpSpPr>
          <a:xfrm>
            <a:off x="3336062" y="5025004"/>
            <a:ext cx="667674" cy="598555"/>
            <a:chOff x="777548" y="4835423"/>
            <a:chExt cx="740808" cy="776308"/>
          </a:xfrm>
        </p:grpSpPr>
        <p:pic>
          <p:nvPicPr>
            <p:cNvPr id="12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0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88" y="470343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Прямая со стрелкой 130"/>
          <p:cNvCxnSpPr/>
          <p:nvPr/>
        </p:nvCxnSpPr>
        <p:spPr>
          <a:xfrm flipH="1">
            <a:off x="1957873" y="3686795"/>
            <a:ext cx="968569" cy="27839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2738818" y="1649876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Группа 133"/>
          <p:cNvGrpSpPr/>
          <p:nvPr/>
        </p:nvGrpSpPr>
        <p:grpSpPr>
          <a:xfrm>
            <a:off x="7252245" y="2164995"/>
            <a:ext cx="667674" cy="598555"/>
            <a:chOff x="777548" y="4835423"/>
            <a:chExt cx="740808" cy="776308"/>
          </a:xfrm>
        </p:grpSpPr>
        <p:pic>
          <p:nvPicPr>
            <p:cNvPr id="13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7508638" y="4016097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</p:spTree>
    <p:extLst>
      <p:ext uri="{BB962C8B-B14F-4D97-AF65-F5344CB8AC3E}">
        <p14:creationId xmlns:p14="http://schemas.microsoft.com/office/powerpoint/2010/main" val="34907013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1545465"/>
            <a:ext cx="4065208" cy="505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80728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представления к награде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1627798"/>
            <a:ext cx="3427387" cy="50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535" y="1895845"/>
            <a:ext cx="3413045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76589" cy="30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5026283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24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8610" y="1142742"/>
            <a:ext cx="79557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Поручение Премьер-министра Республики Татарстан И.Ш. Халикова №49160-ИХ от 09.10.2013г.</a:t>
            </a:r>
            <a:endParaRPr lang="ru-RU" sz="2800" dirty="0"/>
          </a:p>
        </p:txBody>
      </p:sp>
      <p:sp>
        <p:nvSpPr>
          <p:cNvPr id="8" name="Прямоугольник 14"/>
          <p:cNvSpPr/>
          <p:nvPr/>
        </p:nvSpPr>
        <p:spPr>
          <a:xfrm>
            <a:off x="618610" y="244467"/>
            <a:ext cx="7955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spc="300" dirty="0" smtClean="0">
                <a:solidFill>
                  <a:schemeClr val="accent3">
                    <a:lumMod val="75000"/>
                  </a:schemeClr>
                </a:solidFill>
              </a:rPr>
              <a:t>ОСНОВАНИЕ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2" y="2798382"/>
            <a:ext cx="714375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8610" y="4330263"/>
            <a:ext cx="79557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Распоряжение </a:t>
            </a:r>
            <a:r>
              <a:rPr lang="ru-RU" sz="2800" dirty="0"/>
              <a:t>Кабинета Министров Республики Татарстан от 25.03.2014 № 543-р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08720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системе нового документа на согласования ходатайства о награждении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45055" y="1722187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45055" y="3140968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45055" y="4077072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940152" y="1484784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За чьей подписью направляется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940152" y="2910135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Кому направляется ходатайство о награждении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(Президенту РТ)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940152" y="3846239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Вид документа: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04656" y="5733256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 карточке документа необходимо прикрепить отсканированные документы и проект ходатайства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0" y="5341749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345055" y="4699411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940152" y="4538737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Тематика: как указано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374659"/>
            <a:ext cx="5191860" cy="5285770"/>
            <a:chOff x="251520" y="1374659"/>
            <a:chExt cx="5191860" cy="52857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b="13099"/>
            <a:stretch/>
          </p:blipFill>
          <p:spPr>
            <a:xfrm>
              <a:off x="251520" y="1374659"/>
              <a:ext cx="5191860" cy="5285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9672" y="6106249"/>
              <a:ext cx="3693245" cy="169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7348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640765"/>
            <a:ext cx="6932636" cy="344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24771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листа согласования к ходатайству о награждении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7544" y="2492896"/>
            <a:ext cx="0" cy="30032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1474" y="5509681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данном случае происходит межведомственное согласование, поэтому необходимо выставить отметку «Межведомственное»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783234" y="4314142"/>
            <a:ext cx="18582" cy="12750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82042" y="5509681"/>
            <a:ext cx="484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Указываются последовательно участники согласования. Для того, чтобы список выглядел корректно, можно воспользоваться стрелками и подвинуть участников согласования вверх или вниз.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092280" y="3246228"/>
            <a:ext cx="0" cy="22832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12305983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124744"/>
            <a:ext cx="823275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ходатайства о награждении : пример возврата на доработку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0" y="1585350"/>
            <a:ext cx="5543662" cy="364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9" y="2218710"/>
            <a:ext cx="17811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6156176" y="2780928"/>
            <a:ext cx="787325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49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8636" y="2058013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717" y="3294986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4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8" y="26903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8238" y="5297296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Согласующий</a:t>
            </a:r>
          </a:p>
        </p:txBody>
      </p:sp>
      <p:pic>
        <p:nvPicPr>
          <p:cNvPr id="19" name="Picture 4" descr="C:\Users\user\Downloads\1390311112_Businessma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7" y="4565424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752" y="529324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Премьер-министр РТ</a:t>
            </a:r>
          </a:p>
        </p:txBody>
      </p:sp>
      <p:pic>
        <p:nvPicPr>
          <p:cNvPr id="21" name="Picture 5" descr="C:\Users\user\Downloads\1390311776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2" y="466603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95" y="474151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N:\ПО СОТРУДНИКАМ\Леонид Запечельнюк\кортинки\chuv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48" y="4537852"/>
            <a:ext cx="627944" cy="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8294" y="2058013"/>
            <a:ext cx="159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Ходатайствующая</a:t>
            </a:r>
          </a:p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организация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805" y="3300950"/>
            <a:ext cx="764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Глава МО</a:t>
            </a:r>
          </a:p>
        </p:txBody>
      </p:sp>
      <p:pic>
        <p:nvPicPr>
          <p:cNvPr id="29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1" y="2648602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742330" y="3068960"/>
            <a:ext cx="2883422" cy="987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75083" y="3711566"/>
            <a:ext cx="0" cy="78481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2226" y="2038100"/>
            <a:ext cx="1696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Полпред РФ в ПФО в г. Нижний Новгород </a:t>
            </a:r>
            <a:endParaRPr lang="ru-RU" sz="1400" b="1" u="sng" dirty="0" smtClean="0">
              <a:solidFill>
                <a:schemeClr val="tx1">
                  <a:lumMod val="65000"/>
                  <a:lumOff val="35000"/>
                </a:schemeClr>
              </a:solidFill>
              <a:cs typeface="Tahoma" pitchFamily="34" charset="0"/>
            </a:endParaRPr>
          </a:p>
          <a:p>
            <a:pPr lvl="0">
              <a:spcBef>
                <a:spcPts val="2400"/>
              </a:spcBef>
            </a:pP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+ </a:t>
            </a: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ГФИ по РТ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21108" y="4893486"/>
            <a:ext cx="435649" cy="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717750" y="3477643"/>
            <a:ext cx="1547511" cy="1086094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00696" y="3974445"/>
            <a:ext cx="1470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Отдел наград в АП РТ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5327630"/>
            <a:ext cx="1005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Президент РТ</a:t>
            </a:r>
          </a:p>
        </p:txBody>
      </p:sp>
      <p:pic>
        <p:nvPicPr>
          <p:cNvPr id="39" name="Picture 4" descr="C:\Users\user\Downloads\1387892559_lic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34" y="4708423"/>
            <a:ext cx="566965" cy="5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4" y="4975897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user\Downloads\1390312036_administrato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09" y="4718220"/>
            <a:ext cx="672104" cy="6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5448439" y="4289522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436096" y="3652666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073388" y="3127135"/>
            <a:ext cx="1018892" cy="1333127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user\Downloads\1390311776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6" y="466603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9" y="474151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084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83" y="1628800"/>
            <a:ext cx="84351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Получение </a:t>
            </a:r>
            <a:r>
              <a:rPr lang="ru-RU" sz="2800" dirty="0"/>
              <a:t>согласия заявителя на обработку персональных данных в ЕМСЭД</a:t>
            </a:r>
          </a:p>
          <a:p>
            <a:pPr marL="342900" lvl="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Согласование в электронном виде республиканских наград</a:t>
            </a:r>
            <a:endParaRPr lang="ru-RU" sz="2800" dirty="0"/>
          </a:p>
          <a:p>
            <a:pPr marL="342900" lvl="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Согласование в электронном виде федеральных наград</a:t>
            </a:r>
            <a:endParaRPr lang="ru-RU" sz="2800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618610" y="437364"/>
            <a:ext cx="7955735" cy="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spc="300" dirty="0" smtClean="0">
                <a:solidFill>
                  <a:srgbClr val="FF7817"/>
                </a:solidFill>
              </a:rPr>
              <a:t>РЕЗЮМЕ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322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83" y="1268760"/>
            <a:ext cx="8435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Данная презентация доступна для скачивания в ЕМСЭД, ссылка «Техподдержка», раздел «Документация и программы», ссылка </a:t>
            </a:r>
          </a:p>
          <a:p>
            <a:r>
              <a:rPr lang="ru-RU" u="sng" dirty="0" smtClean="0">
                <a:solidFill>
                  <a:srgbClr val="0000FF"/>
                </a:solidFill>
              </a:rPr>
              <a:t>Согласование наградных документов в электронном виде</a:t>
            </a:r>
          </a:p>
          <a:p>
            <a:endParaRPr lang="ru-RU" sz="2000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618610" y="437364"/>
            <a:ext cx="7955735" cy="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spc="300" dirty="0" smtClean="0">
                <a:solidFill>
                  <a:srgbClr val="FF7817"/>
                </a:solidFill>
              </a:rPr>
              <a:t>ТЕХПОДДЕРЖКА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83" y="5437673"/>
            <a:ext cx="843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Ответственный сотрудник по техническим вопросам компании-разработчика </a:t>
            </a:r>
            <a:r>
              <a:rPr lang="ru-RU" sz="2000" dirty="0" err="1" smtClean="0"/>
              <a:t>Халяпова</a:t>
            </a:r>
            <a:r>
              <a:rPr lang="ru-RU" sz="2000" dirty="0" smtClean="0"/>
              <a:t> Эльвина: +7 (843) 238-63-78</a:t>
            </a:r>
          </a:p>
          <a:p>
            <a:r>
              <a:rPr lang="ru-RU" sz="2000" dirty="0" smtClean="0"/>
              <a:t>Телефон службы технической поддержки ЕМСЭД</a:t>
            </a:r>
            <a:r>
              <a:rPr lang="ru-RU" sz="2000" dirty="0"/>
              <a:t>: +7 (843) </a:t>
            </a:r>
            <a:r>
              <a:rPr lang="ru-RU" sz="2000" dirty="0" smtClean="0"/>
              <a:t>299-52-21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83" y="3173105"/>
            <a:ext cx="7077075" cy="2324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5" y="2296855"/>
            <a:ext cx="5925021" cy="8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73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8947" y="3147935"/>
            <a:ext cx="6902845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618610" y="244467"/>
            <a:ext cx="7955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spc="300" dirty="0" smtClean="0">
                <a:solidFill>
                  <a:schemeClr val="accent3">
                    <a:lumMod val="75000"/>
                  </a:schemeClr>
                </a:solidFill>
              </a:rPr>
              <a:t>УСЛОВИЕ СОГЛАСОВАНИЯ НАГРАДНЫХ В ЕМСЭД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337" y="1577112"/>
            <a:ext cx="81140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2800" dirty="0" smtClean="0"/>
              <a:t>Получение </a:t>
            </a:r>
            <a:r>
              <a:rPr lang="ru-RU" sz="2800" spc="300" dirty="0">
                <a:solidFill>
                  <a:srgbClr val="FF7817"/>
                </a:solidFill>
              </a:rPr>
              <a:t>согласия заявителя на обработку персональных данных в ЕМСЭД</a:t>
            </a:r>
          </a:p>
          <a:p>
            <a:pPr>
              <a:spcBef>
                <a:spcPts val="2400"/>
              </a:spcBef>
            </a:pPr>
            <a:r>
              <a:rPr lang="ru-RU" sz="2800" dirty="0"/>
              <a:t>Форма согласия выложена на сайте Президента РТ в разделе «Государственные награды и поощрения», а также в разделе «Техподдержка» системы документооборота</a:t>
            </a:r>
          </a:p>
          <a:p>
            <a:pPr lvl="0">
              <a:spcBef>
                <a:spcPts val="2400"/>
              </a:spcBef>
            </a:pPr>
            <a:endParaRPr lang="ru-RU" sz="2800" dirty="0"/>
          </a:p>
          <a:p>
            <a:pPr lvl="0">
              <a:spcBef>
                <a:spcPts val="2400"/>
              </a:spcBef>
            </a:pP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560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815953" y="2492896"/>
            <a:ext cx="771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СОГЛАСОВАНИЕ </a:t>
            </a:r>
            <a:endParaRPr lang="ru-RU" sz="3600" spc="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3600" spc="300" dirty="0" smtClean="0">
                <a:solidFill>
                  <a:srgbClr val="FF7817"/>
                </a:solidFill>
              </a:rPr>
              <a:t>РЕСПУБЛИКАНСКИХ</a:t>
            </a:r>
            <a:r>
              <a:rPr lang="ru-RU" sz="3600" spc="3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НАГРАД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17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64" y="3975136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98" y="3899733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006123" y="4516551"/>
            <a:ext cx="667674" cy="598555"/>
            <a:chOff x="777548" y="4835423"/>
            <a:chExt cx="740808" cy="776308"/>
          </a:xfrm>
        </p:grpSpPr>
        <p:pic>
          <p:nvPicPr>
            <p:cNvPr id="102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14"/>
          <p:cNvSpPr/>
          <p:nvPr/>
        </p:nvSpPr>
        <p:spPr>
          <a:xfrm>
            <a:off x="1331640" y="244467"/>
            <a:ext cx="217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НА БУМАГЕ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14"/>
          <p:cNvSpPr/>
          <p:nvPr/>
        </p:nvSpPr>
        <p:spPr>
          <a:xfrm>
            <a:off x="4835571" y="238842"/>
            <a:ext cx="415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В ЭЛЕКТРОННОМ ВИДЕ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389550" y="404664"/>
            <a:ext cx="0" cy="5652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7" y="398329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10" y="3856059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0" y="2060848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4" y="1124744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744491" y="5386539"/>
            <a:ext cx="667674" cy="598555"/>
            <a:chOff x="777548" y="4835423"/>
            <a:chExt cx="740808" cy="776308"/>
          </a:xfrm>
        </p:grpSpPr>
        <p:pic>
          <p:nvPicPr>
            <p:cNvPr id="3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122047" y="4448024"/>
            <a:ext cx="667674" cy="598555"/>
            <a:chOff x="777548" y="4835423"/>
            <a:chExt cx="740808" cy="776308"/>
          </a:xfrm>
        </p:grpSpPr>
        <p:pic>
          <p:nvPicPr>
            <p:cNvPr id="4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374369" y="2278241"/>
            <a:ext cx="667674" cy="598555"/>
            <a:chOff x="777548" y="4835423"/>
            <a:chExt cx="740808" cy="776308"/>
          </a:xfrm>
        </p:grpSpPr>
        <p:pic>
          <p:nvPicPr>
            <p:cNvPr id="4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3275856" y="2124098"/>
            <a:ext cx="667674" cy="598555"/>
            <a:chOff x="777548" y="4835423"/>
            <a:chExt cx="740808" cy="776308"/>
          </a:xfrm>
        </p:grpSpPr>
        <p:pic>
          <p:nvPicPr>
            <p:cNvPr id="4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1678726" y="1174141"/>
            <a:ext cx="667674" cy="598555"/>
            <a:chOff x="777548" y="4835423"/>
            <a:chExt cx="740808" cy="776308"/>
          </a:xfrm>
        </p:grpSpPr>
        <p:pic>
          <p:nvPicPr>
            <p:cNvPr id="52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12" y="212459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58" y="1153185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87" y="23009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486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02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196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79512" y="5914694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28302" y="847745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5846" y="49384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</a:t>
            </a:r>
            <a:r>
              <a:rPr lang="ru-RU" sz="1200" dirty="0" smtClean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7544" y="2823240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59421" y="2703038"/>
            <a:ext cx="85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Архив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83357" y="501427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 N</a:t>
            </a:r>
            <a:endParaRPr lang="ru-RU" sz="1200" dirty="0" smtClean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626923" y="4637400"/>
            <a:ext cx="449595" cy="5918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1212072" y="3100239"/>
            <a:ext cx="38185" cy="72214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723220" y="1807451"/>
            <a:ext cx="552635" cy="45369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1283955" y="1541945"/>
            <a:ext cx="377556" cy="30494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936151" y="4149079"/>
            <a:ext cx="979665" cy="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1958005" y="4797152"/>
            <a:ext cx="942571" cy="1620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15" y="398329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18" y="3856059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58" y="2060848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82" y="1124744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/>
          <p:cNvGrpSpPr/>
          <p:nvPr/>
        </p:nvGrpSpPr>
        <p:grpSpPr>
          <a:xfrm>
            <a:off x="5067299" y="5386539"/>
            <a:ext cx="667674" cy="598555"/>
            <a:chOff x="777548" y="4835423"/>
            <a:chExt cx="740808" cy="776308"/>
          </a:xfrm>
        </p:grpSpPr>
        <p:pic>
          <p:nvPicPr>
            <p:cNvPr id="10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3415" y="2247168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50390" y="2178843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8664" y="2124098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6" y="1153185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95" y="23009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283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4502320" y="5914694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351110" y="847745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78384" y="502420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</a:t>
            </a:r>
            <a:r>
              <a:rPr lang="ru-RU" sz="1200" dirty="0" smtClean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90352" y="2823240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88196" y="2706726"/>
            <a:ext cx="85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Архив</a:t>
            </a: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5534880" y="3100239"/>
            <a:ext cx="38185" cy="7221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7165227" y="1770003"/>
            <a:ext cx="455680" cy="4598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5712441" y="1541945"/>
            <a:ext cx="731767" cy="3893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6258959" y="4149079"/>
            <a:ext cx="979665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 flipV="1">
            <a:off x="6280813" y="4797152"/>
            <a:ext cx="942571" cy="1620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6799485" y="1807451"/>
            <a:ext cx="861472" cy="83859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2655759">
            <a:off x="6521224" y="2298776"/>
            <a:ext cx="147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Распечатка 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и заверение</a:t>
            </a:r>
          </a:p>
        </p:txBody>
      </p:sp>
      <p:pic>
        <p:nvPicPr>
          <p:cNvPr id="1032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10" y="21053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19" y="399955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14" y="40669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Прямая со стрелкой 148"/>
          <p:cNvCxnSpPr/>
          <p:nvPr/>
        </p:nvCxnSpPr>
        <p:spPr>
          <a:xfrm flipV="1">
            <a:off x="4948796" y="4637400"/>
            <a:ext cx="449595" cy="5918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175845" y="501427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 N</a:t>
            </a:r>
            <a:endParaRPr lang="ru-RU" sz="1200" dirty="0" smtClean="0"/>
          </a:p>
        </p:txBody>
      </p:sp>
      <p:pic>
        <p:nvPicPr>
          <p:cNvPr id="151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03" y="539168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5292080" y="5919663"/>
            <a:ext cx="19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Согласие на обработку персональных данных</a:t>
            </a:r>
          </a:p>
        </p:txBody>
      </p:sp>
      <p:pic>
        <p:nvPicPr>
          <p:cNvPr id="129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79" y="142536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52" y="142536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4" y="52563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7" y="52563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08733" y="2060858"/>
            <a:ext cx="2384720" cy="226264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1216480" y="2152671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4941" y="1311900"/>
            <a:ext cx="148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ПРЕДСТАВИТЕЛЬ</a:t>
            </a:r>
          </a:p>
          <a:p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ПРЕДПРИЯТИЯ</a:t>
            </a:r>
            <a:endParaRPr lang="ru-RU" sz="1400" b="1" u="sng" dirty="0">
              <a:solidFill>
                <a:schemeClr val="tx1">
                  <a:lumMod val="65000"/>
                  <a:lumOff val="35000"/>
                </a:schemeClr>
              </a:solidFill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302495"/>
            <a:ext cx="237626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 Собственноручно подписанный руководителем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 пакет документов с наградным листом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27784" y="2499742"/>
            <a:ext cx="864096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1268760"/>
            <a:ext cx="1928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3307844"/>
            <a:ext cx="23893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Прием и регистрация документов в отделе делопроизводства администрации муниципального района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6" y="2184060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узел 25"/>
          <p:cNvSpPr/>
          <p:nvPr/>
        </p:nvSpPr>
        <p:spPr>
          <a:xfrm>
            <a:off x="655890" y="1501502"/>
            <a:ext cx="137932" cy="144016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" y="4477653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26954" y="4924906"/>
            <a:ext cx="27275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Наградной лист обязательно должен содержать собственноручные подписи представителей ходатайствующего </a:t>
            </a:r>
            <a:r>
              <a:rPr lang="ru-RU" sz="1400" dirty="0"/>
              <a:t>предприятия. Пакет наградных документов должен быть </a:t>
            </a:r>
            <a:r>
              <a:rPr lang="ru-RU" sz="1400" dirty="0" smtClean="0"/>
              <a:t>полным. 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404053" y="3307631"/>
            <a:ext cx="23893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Ответственный сотрудник службы по работе с наградными документами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ринимает в работу пакет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525038" y="2499742"/>
            <a:ext cx="864096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0" y="2277848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6101633" y="-964235"/>
            <a:ext cx="154074" cy="5229565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477924" y="2698848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8184" y="2698848"/>
            <a:ext cx="2524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Ответственный исполнитель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службы по работе с наградными документами</a:t>
            </a:r>
          </a:p>
        </p:txBody>
      </p:sp>
      <p:pic>
        <p:nvPicPr>
          <p:cNvPr id="4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80" y="4451270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132212" y="4996333"/>
            <a:ext cx="2727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Пакет наградных документов должен быть полным, ответственный исполнитель проверяет </a:t>
            </a:r>
            <a:r>
              <a:rPr lang="ru-RU" sz="1400" b="1" dirty="0" smtClean="0"/>
              <a:t>наличие согласия награждаемого на обработку персональных данных</a:t>
            </a:r>
            <a:endParaRPr lang="ru-RU" sz="1400" b="1" dirty="0"/>
          </a:p>
        </p:txBody>
      </p:sp>
      <p:pic>
        <p:nvPicPr>
          <p:cNvPr id="1027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67773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62" y="21501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6" y="2151112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80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830" y="2420898"/>
            <a:ext cx="2965643" cy="2376254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63441" y="1052736"/>
            <a:ext cx="315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299" y="5450714"/>
            <a:ext cx="28125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Внесение наградных документов в систему на согласование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467820" y="-2847140"/>
            <a:ext cx="151047" cy="8554259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25478" y="4244721"/>
            <a:ext cx="187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Ответственный исполнитель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службы по работе с наградными документами</a:t>
            </a:r>
          </a:p>
        </p:txBody>
      </p:sp>
      <p:pic>
        <p:nvPicPr>
          <p:cNvPr id="34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85" y="5716625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3" y="3654219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 flipV="1">
            <a:off x="2627784" y="3488343"/>
            <a:ext cx="3227046" cy="69695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634029" y="4579201"/>
            <a:ext cx="3397184" cy="87151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4625753" y="2207931"/>
            <a:ext cx="2810921" cy="212967"/>
          </a:xfrm>
          <a:prstGeom prst="bentConnector3">
            <a:avLst>
              <a:gd name="adj1" fmla="val -151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 descr="C:\Users\user\Downloads\1387892067_my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00" y="2555810"/>
            <a:ext cx="641770" cy="6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35" y="2876695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7156758" y="244068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6" y="3221555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3864889" y="2001809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4585954" y="1511885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Возврат оригиналов документов представителю предприятия с Указом (Распоряжением) о награждении (поощрении), либо с отказом на постоянное хранение (не менее 75 лет)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824" y="2564905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pic>
        <p:nvPicPr>
          <p:cNvPr id="74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35" y="5014162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6634957" y="5046444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 rot="20919337">
            <a:off x="3177139" y="3629142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Есть согласие на обработку</a:t>
            </a:r>
          </a:p>
        </p:txBody>
      </p:sp>
      <p:sp>
        <p:nvSpPr>
          <p:cNvPr id="77" name="TextBox 76"/>
          <p:cNvSpPr txBox="1"/>
          <p:nvPr/>
        </p:nvSpPr>
        <p:spPr>
          <a:xfrm rot="895048">
            <a:off x="3206938" y="4702832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Нет согласия на обработку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6300192" y="5715847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Согласование наградных документов на бумаге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300192" y="3873174"/>
            <a:ext cx="241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Внесение полного пакета документов для согласования ходатайства о награждении в ЕМСЭД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4939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23750629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65795" y="1296157"/>
            <a:ext cx="2594813" cy="231416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63441" y="836712"/>
            <a:ext cx="315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7971" y="1316343"/>
            <a:ext cx="281250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в ЕМСЭД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467820" y="-3063164"/>
            <a:ext cx="151047" cy="8554259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" y="1811164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1591548" y="135023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6" y="2131105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34573" y="2787018"/>
            <a:ext cx="241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Внесение полного пакета документов для согласования ходатайства о награждении в ЕМСЭД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815435" y="3613721"/>
            <a:ext cx="1228" cy="32403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user\Downloads\1387892067_my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1" y="1465360"/>
            <a:ext cx="641770" cy="6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1890923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4" y="4019974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297447" y="3894137"/>
            <a:ext cx="746610" cy="74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>
            <a:off x="4070673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73426" y="3685378"/>
            <a:ext cx="1471331" cy="1471331"/>
            <a:chOff x="565107" y="4117776"/>
            <a:chExt cx="1471331" cy="1471331"/>
          </a:xfrm>
        </p:grpSpPr>
        <p:pic>
          <p:nvPicPr>
            <p:cNvPr id="42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07" y="4117776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262000"/>
              <a:ext cx="1099418" cy="8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674546" y="3685378"/>
            <a:ext cx="1471331" cy="1471331"/>
            <a:chOff x="4674546" y="3541362"/>
            <a:chExt cx="1471331" cy="1471331"/>
          </a:xfrm>
        </p:grpSpPr>
        <p:pic>
          <p:nvPicPr>
            <p:cNvPr id="50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4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694094"/>
              <a:ext cx="1103145" cy="81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8" name="Соединительная линия уступом 47"/>
          <p:cNvCxnSpPr/>
          <p:nvPr/>
        </p:nvCxnSpPr>
        <p:spPr>
          <a:xfrm rot="5400000">
            <a:off x="1017843" y="4611577"/>
            <a:ext cx="1059834" cy="686326"/>
          </a:xfrm>
          <a:prstGeom prst="bentConnector3">
            <a:avLst>
              <a:gd name="adj1" fmla="val 99610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9512" y="5445224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2810625" y="5229780"/>
            <a:ext cx="5199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Создание в ЕМСЭД нового документа на согласование с прикреплением отсканированных страниц наградных документов (в т.ч. и согласия на обработку персональных данных)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6204388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669596" y="3613721"/>
            <a:ext cx="3574812" cy="1542988"/>
          </a:xfrm>
          <a:prstGeom prst="rect">
            <a:avLst/>
          </a:prstGeom>
          <a:noFill/>
          <a:ln w="1270">
            <a:solidFill>
              <a:schemeClr val="accent3">
                <a:lumMod val="75000"/>
                <a:alpha val="31000"/>
              </a:schemeClr>
            </a:solidFill>
          </a:ln>
          <a:effectLst>
            <a:glow rad="38100">
              <a:schemeClr val="accent3">
                <a:lumMod val="75000"/>
                <a:alpha val="15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721166" y="3685378"/>
            <a:ext cx="1471331" cy="1471331"/>
            <a:chOff x="6721166" y="3541362"/>
            <a:chExt cx="1471331" cy="1471331"/>
          </a:xfrm>
        </p:grpSpPr>
        <p:pic>
          <p:nvPicPr>
            <p:cNvPr id="67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6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35" y="3686264"/>
              <a:ext cx="1092992" cy="83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4" y="48364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2491" y="5901626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Возврат оригиналов документов представителю предприятия с Указом (Распоряжением) о награждении (поощрении), либо с отказом на постоянное хранение (не менее 75 лет)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62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1545465"/>
            <a:ext cx="4065208" cy="505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80728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представления к награде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1627798"/>
            <a:ext cx="3427387" cy="50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user\Desktop\пример-наградных\52de157456e374.24665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34290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76589" cy="30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83445835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1272</Words>
  <Application>Microsoft Office PowerPoint</Application>
  <PresentationFormat>Экран (4:3)</PresentationFormat>
  <Paragraphs>196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Галимова</cp:lastModifiedBy>
  <cp:revision>217</cp:revision>
  <dcterms:created xsi:type="dcterms:W3CDTF">2013-11-14T13:37:26Z</dcterms:created>
  <dcterms:modified xsi:type="dcterms:W3CDTF">2016-12-06T07:47:15Z</dcterms:modified>
</cp:coreProperties>
</file>